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71" r:id="rId5"/>
    <p:sldId id="372" r:id="rId6"/>
    <p:sldId id="574" r:id="rId7"/>
    <p:sldId id="575" r:id="rId8"/>
    <p:sldId id="5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7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BEB647-4952-435C-88DE-347B90356816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“Tough” Tactics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3200" dirty="0"/>
              <a:t>These are inappropriate because they’re:</a:t>
            </a:r>
          </a:p>
          <a:p>
            <a:pPr eaLnBrk="1" hangingPunct="1">
              <a:defRPr/>
            </a:pPr>
            <a:r>
              <a:rPr lang="en-US" sz="3200" dirty="0"/>
              <a:t>Inefficient: Waste time and opportunities</a:t>
            </a:r>
          </a:p>
          <a:p>
            <a:pPr eaLnBrk="1" hangingPunct="1">
              <a:defRPr/>
            </a:pPr>
            <a:r>
              <a:rPr lang="en-US" sz="3200" dirty="0"/>
              <a:t>One-sided: Adversary won’t let you use them</a:t>
            </a:r>
          </a:p>
          <a:p>
            <a:pPr eaLnBrk="1" hangingPunct="1">
              <a:defRPr/>
            </a:pPr>
            <a:r>
              <a:rPr lang="en-US" sz="3200" dirty="0"/>
              <a:t>Egregious: Unusual in bargaining setting</a:t>
            </a:r>
          </a:p>
        </p:txBody>
      </p:sp>
    </p:spTree>
    <p:extLst>
      <p:ext uri="{BB962C8B-B14F-4D97-AF65-F5344CB8AC3E}">
        <p14:creationId xmlns:p14="http://schemas.microsoft.com/office/powerpoint/2010/main" val="26101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0E8454-F418-4A36-8DC9-9FB1B5EDC18C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Common Responses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1676400"/>
            <a:ext cx="8834120" cy="4083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Accept the tactic </a:t>
            </a:r>
          </a:p>
          <a:p>
            <a:pPr marL="114300" indent="0">
              <a:buNone/>
              <a:defRPr/>
            </a:pPr>
            <a:r>
              <a:rPr lang="en-US" sz="3200" dirty="0"/>
              <a:t>  (but this makes you and/or client angry, and encourages them to use it)</a:t>
            </a:r>
          </a:p>
          <a:p>
            <a:pPr eaLnBrk="1" hangingPunct="1">
              <a:defRPr/>
            </a:pPr>
            <a:r>
              <a:rPr lang="en-US" sz="3200" dirty="0"/>
              <a:t>Retaliate with a similar tactic </a:t>
            </a:r>
          </a:p>
          <a:p>
            <a:pPr marL="114300" indent="0">
              <a:buNone/>
              <a:defRPr/>
            </a:pPr>
            <a:r>
              <a:rPr lang="en-US" sz="3200" dirty="0"/>
              <a:t>  (</a:t>
            </a:r>
            <a:r>
              <a:rPr lang="en-US" dirty="0"/>
              <a:t>and</a:t>
            </a:r>
            <a:r>
              <a:rPr lang="en-US" sz="3200" dirty="0"/>
              <a:t> risk starting a war?)</a:t>
            </a:r>
          </a:p>
          <a:p>
            <a:pPr>
              <a:defRPr/>
            </a:pPr>
            <a:r>
              <a:rPr lang="en-US" dirty="0"/>
              <a:t>Walk away</a:t>
            </a:r>
            <a:endParaRPr lang="en-US" sz="3200" dirty="0"/>
          </a:p>
          <a:p>
            <a:pPr marL="114300" indent="0">
              <a:buNone/>
              <a:defRPr/>
            </a:pPr>
            <a:r>
              <a:rPr lang="en-US" sz="3200" dirty="0"/>
              <a:t>  (and lose the value you are seeking from a deal)</a:t>
            </a:r>
          </a:p>
        </p:txBody>
      </p:sp>
    </p:spTree>
    <p:extLst>
      <p:ext uri="{BB962C8B-B14F-4D97-AF65-F5344CB8AC3E}">
        <p14:creationId xmlns:p14="http://schemas.microsoft.com/office/powerpoint/2010/main" val="37508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180E06-F37D-418C-AFD1-E952F2C2ABDA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Alternative Strategies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i="1" dirty="0"/>
              <a:t>Don’t react </a:t>
            </a:r>
            <a:r>
              <a:rPr lang="en-US" sz="3200" dirty="0"/>
              <a:t>immediately; instead distance yourself: </a:t>
            </a:r>
            <a:br>
              <a:rPr lang="en-US" sz="3200" dirty="0"/>
            </a:br>
            <a:r>
              <a:rPr lang="en-US" sz="3200" dirty="0"/>
              <a:t>“Go to the balcony,” if only for a few seconds</a:t>
            </a:r>
          </a:p>
          <a:p>
            <a:pPr eaLnBrk="1" hangingPunct="1">
              <a:defRPr/>
            </a:pPr>
            <a:r>
              <a:rPr lang="en-US" sz="3200" i="1" dirty="0"/>
              <a:t>Analyze </a:t>
            </a:r>
            <a:r>
              <a:rPr lang="en-US" sz="3200" dirty="0"/>
              <a:t>the situation: Why are they doing this? </a:t>
            </a:r>
          </a:p>
          <a:p>
            <a:pPr eaLnBrk="1" hangingPunct="1">
              <a:defRPr/>
            </a:pPr>
            <a:r>
              <a:rPr lang="en-US" sz="3200" dirty="0"/>
              <a:t>Work to </a:t>
            </a:r>
            <a:r>
              <a:rPr lang="en-US" sz="3200" i="1" dirty="0"/>
              <a:t>reform</a:t>
            </a:r>
            <a:r>
              <a:rPr lang="en-US" sz="3200" dirty="0"/>
              <a:t>, rather than punish</a:t>
            </a:r>
          </a:p>
          <a:p>
            <a:pPr eaLnBrk="1" hangingPunct="1">
              <a:defRPr/>
            </a:pPr>
            <a:r>
              <a:rPr lang="en-US" sz="3200" i="1" dirty="0"/>
              <a:t>Negotiate</a:t>
            </a:r>
            <a:r>
              <a:rPr lang="en-US" sz="3200" dirty="0"/>
              <a:t> process rules directly</a:t>
            </a:r>
          </a:p>
          <a:p>
            <a:pPr eaLnBrk="1" hangingPunct="1">
              <a:defRPr/>
            </a:pPr>
            <a:r>
              <a:rPr lang="en-US" sz="3200" i="1" dirty="0"/>
              <a:t>Retaliate </a:t>
            </a:r>
            <a:r>
              <a:rPr lang="en-US" sz="3200" dirty="0"/>
              <a:t>if necessary, but in a controlled way</a:t>
            </a:r>
          </a:p>
        </p:txBody>
      </p:sp>
    </p:spTree>
    <p:extLst>
      <p:ext uri="{BB962C8B-B14F-4D97-AF65-F5344CB8AC3E}">
        <p14:creationId xmlns:p14="http://schemas.microsoft.com/office/powerpoint/2010/main" val="18148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57E4F3-664F-4950-9F70-7A0CF08AECCC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7306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Stonewalling – Options for Responding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923" y="1295400"/>
            <a:ext cx="10614581" cy="480374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Stay calm: It’s usually not personal—a tactic or hidden reason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Ignore it – Keep negotiating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Ask: Why?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Ask: How to justify to my client?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Reframe it as a wish, not requirement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Argue: Why is it fair? (principles)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Add interests: What else can we discuss?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Change the mix (adjourn, add people)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Test: Say you can’t accept it</a:t>
            </a:r>
          </a:p>
        </p:txBody>
      </p:sp>
    </p:spTree>
    <p:extLst>
      <p:ext uri="{BB962C8B-B14F-4D97-AF65-F5344CB8AC3E}">
        <p14:creationId xmlns:p14="http://schemas.microsoft.com/office/powerpoint/2010/main" val="28431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751186-2BAA-4A2B-922F-82014188A383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+mn-lt"/>
              </a:rPr>
              <a:t>If </a:t>
            </a:r>
            <a:r>
              <a:rPr lang="en-US" sz="4000" i="1" dirty="0">
                <a:latin typeface="+mn-lt"/>
              </a:rPr>
              <a:t>you </a:t>
            </a:r>
            <a:r>
              <a:rPr lang="en-US" sz="4000" dirty="0">
                <a:latin typeface="+mn-lt"/>
              </a:rPr>
              <a:t>have to stonewall…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740" y="1219200"/>
            <a:ext cx="9049732" cy="518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/>
              <a:t>Avoid making it personal</a:t>
            </a:r>
          </a:p>
          <a:p>
            <a:pPr lvl="1" eaLnBrk="1" hangingPunct="1">
              <a:defRPr/>
            </a:pPr>
            <a:r>
              <a:rPr lang="en-US" sz="3200" dirty="0"/>
              <a:t>You’ve been in the same situation yourself</a:t>
            </a:r>
          </a:p>
          <a:p>
            <a:pPr lvl="1" eaLnBrk="1" hangingPunct="1">
              <a:defRPr/>
            </a:pPr>
            <a:r>
              <a:rPr lang="en-US" sz="3200" dirty="0"/>
              <a:t>It’s the unusual circumstances</a:t>
            </a:r>
          </a:p>
          <a:p>
            <a:pPr lvl="1" eaLnBrk="1" hangingPunct="1">
              <a:defRPr/>
            </a:pPr>
            <a:r>
              <a:rPr lang="en-US" sz="3200" dirty="0"/>
              <a:t>You think it’s in fact a fair outcome</a:t>
            </a:r>
          </a:p>
          <a:p>
            <a:pPr eaLnBrk="1" hangingPunct="1">
              <a:defRPr/>
            </a:pPr>
            <a:r>
              <a:rPr lang="en-US" sz="3200" dirty="0"/>
              <a:t>Blame someone else: client, etc.</a:t>
            </a:r>
          </a:p>
          <a:p>
            <a:pPr eaLnBrk="1" hangingPunct="1">
              <a:defRPr/>
            </a:pPr>
            <a:r>
              <a:rPr lang="en-US" sz="3200" dirty="0"/>
              <a:t>Deflect attention</a:t>
            </a:r>
          </a:p>
          <a:p>
            <a:pPr lvl="1">
              <a:defRPr/>
            </a:pPr>
            <a:r>
              <a:rPr lang="en-US" sz="3200" dirty="0"/>
              <a:t>Add terms (if valuable, no longer stonewall)</a:t>
            </a:r>
          </a:p>
          <a:p>
            <a:pPr lvl="1">
              <a:defRPr/>
            </a:pPr>
            <a:r>
              <a:rPr lang="en-US" sz="3200" dirty="0"/>
              <a:t>Provide a “fig leaf”</a:t>
            </a:r>
          </a:p>
        </p:txBody>
      </p:sp>
    </p:spTree>
    <p:extLst>
      <p:ext uri="{BB962C8B-B14F-4D97-AF65-F5344CB8AC3E}">
        <p14:creationId xmlns:p14="http://schemas.microsoft.com/office/powerpoint/2010/main" val="39188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F5A39-8F56-4E9B-98FF-952D52B8F1D6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0"/>
            <a:ext cx="94742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+mn-lt"/>
              </a:rPr>
              <a:t>Options in response to reneging: Confront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814" y="1150071"/>
            <a:ext cx="9220986" cy="446015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Confirm that you had a (tentative) deal </a:t>
            </a:r>
          </a:p>
          <a:p>
            <a:pPr eaLnBrk="1" hangingPunct="1">
              <a:defRPr/>
            </a:pPr>
            <a:r>
              <a:rPr lang="en-US" dirty="0"/>
              <a:t>Say “no” – change won’t work</a:t>
            </a:r>
          </a:p>
          <a:p>
            <a:pPr lvl="1" eaLnBrk="1" hangingPunct="1">
              <a:defRPr/>
            </a:pPr>
            <a:r>
              <a:rPr lang="en-US" sz="3200" dirty="0"/>
              <a:t>Cite principle</a:t>
            </a:r>
          </a:p>
          <a:p>
            <a:pPr lvl="1" eaLnBrk="1" hangingPunct="1">
              <a:defRPr/>
            </a:pPr>
            <a:r>
              <a:rPr lang="en-US" sz="3200" dirty="0"/>
              <a:t>Cite your client</a:t>
            </a:r>
          </a:p>
          <a:p>
            <a:pPr eaLnBrk="1" hangingPunct="1">
              <a:defRPr/>
            </a:pPr>
            <a:r>
              <a:rPr lang="en-US" dirty="0"/>
              <a:t>Demand equal treatment: </a:t>
            </a:r>
          </a:p>
          <a:p>
            <a:pPr lvl="1">
              <a:defRPr/>
            </a:pPr>
            <a:r>
              <a:rPr lang="en-US" sz="3200" dirty="0"/>
              <a:t>Same right to retract; Note inefficiency of this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Retaliate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200" dirty="0"/>
              <a:t>Retract a term yourself—but if you do, explain why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1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5E0359-DFE7-43E4-82F0-8F90F5F4917E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760" y="0"/>
            <a:ext cx="9260840" cy="167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+mn-lt"/>
              </a:rPr>
              <a:t>Options: Accommodate or bargain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924" y="1282046"/>
            <a:ext cx="9041876" cy="480767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Accept the change -</a:t>
            </a:r>
            <a:r>
              <a:rPr lang="en-US" i="1" dirty="0"/>
              <a:t>-if </a:t>
            </a:r>
            <a:r>
              <a:rPr lang="en-US" dirty="0"/>
              <a:t>you get new terms too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Accept—</a:t>
            </a:r>
            <a:r>
              <a:rPr lang="en-US" i="1" dirty="0"/>
              <a:t>if </a:t>
            </a:r>
            <a:r>
              <a:rPr lang="en-US" dirty="0"/>
              <a:t>there is a guaranteed deal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Insist that they make binding offer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dirty="0"/>
              <a:t>Or demand a binding yes-or-no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Keep a concession in reserve for nibble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But reneging can still hurt. To avoid,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000" dirty="0"/>
              <a:t>Build a relationship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000" dirty="0"/>
              <a:t>Test trustworthiness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3000" dirty="0"/>
              <a:t>Clarify when deals “set”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888DAA-AB48-458B-B76C-F4E5FE4DE14E}" type="slidenum">
              <a:rPr lang="en-US" altLang="en-US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+mn-lt"/>
              </a:rPr>
              <a:t>If </a:t>
            </a:r>
            <a:r>
              <a:rPr lang="en-US" sz="4000" i="1" dirty="0">
                <a:latin typeface="+mn-lt"/>
              </a:rPr>
              <a:t>your side </a:t>
            </a:r>
            <a:r>
              <a:rPr lang="en-US" sz="4000" dirty="0">
                <a:latin typeface="+mn-lt"/>
              </a:rPr>
              <a:t>has to renege…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775" y="1600200"/>
            <a:ext cx="9649611" cy="44235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Have a reason</a:t>
            </a:r>
          </a:p>
          <a:p>
            <a:pPr lvl="1">
              <a:defRPr/>
            </a:pPr>
            <a:r>
              <a:rPr lang="en-US" sz="3200" dirty="0"/>
              <a:t>Plausible if possible: unexpected development, misunderstanding re implications,</a:t>
            </a:r>
          </a:p>
          <a:p>
            <a:pPr lvl="1" eaLnBrk="1" hangingPunct="1">
              <a:defRPr/>
            </a:pPr>
            <a:r>
              <a:rPr lang="en-US" sz="3200" dirty="0"/>
              <a:t>But almost anything is better than nothing</a:t>
            </a:r>
          </a:p>
          <a:p>
            <a:pPr>
              <a:defRPr/>
            </a:pPr>
            <a:r>
              <a:rPr lang="en-US" sz="3600" dirty="0"/>
              <a:t>Re-characterize so it’s not a renege</a:t>
            </a:r>
          </a:p>
          <a:p>
            <a:pPr eaLnBrk="1" hangingPunct="1">
              <a:defRPr/>
            </a:pPr>
            <a:r>
              <a:rPr lang="en-US" dirty="0"/>
              <a:t>Apologize profusely: difficult client, etc.</a:t>
            </a:r>
          </a:p>
          <a:p>
            <a:pPr>
              <a:defRPr/>
            </a:pPr>
            <a:r>
              <a:rPr lang="en-US" dirty="0"/>
              <a:t>Offer something new (need not be equal)</a:t>
            </a:r>
          </a:p>
          <a:p>
            <a:pPr eaLnBrk="1" hangingPunct="1">
              <a:defRPr/>
            </a:pPr>
            <a:r>
              <a:rPr lang="en-US" dirty="0"/>
              <a:t>Commit to no more surprises</a:t>
            </a:r>
          </a:p>
        </p:txBody>
      </p:sp>
    </p:spTree>
    <p:extLst>
      <p:ext uri="{BB962C8B-B14F-4D97-AF65-F5344CB8AC3E}">
        <p14:creationId xmlns:p14="http://schemas.microsoft.com/office/powerpoint/2010/main" val="330493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449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Garamond</vt:lpstr>
      <vt:lpstr>Office Theme</vt:lpstr>
      <vt:lpstr>“Tough” Tactics</vt:lpstr>
      <vt:lpstr>Common Responses</vt:lpstr>
      <vt:lpstr>Alternative Strategies</vt:lpstr>
      <vt:lpstr>Stonewalling – Options for Responding</vt:lpstr>
      <vt:lpstr>If you have to stonewall…</vt:lpstr>
      <vt:lpstr>Options in response to reneging: Confront</vt:lpstr>
      <vt:lpstr>Options: Accommodate or bargain</vt:lpstr>
      <vt:lpstr>If your side has to renege…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Dwight Golann</dc:creator>
  <cp:lastModifiedBy>Dwight Golann</cp:lastModifiedBy>
  <cp:revision>8</cp:revision>
  <dcterms:created xsi:type="dcterms:W3CDTF">2017-05-19T14:31:18Z</dcterms:created>
  <dcterms:modified xsi:type="dcterms:W3CDTF">2023-04-07T14:37:45Z</dcterms:modified>
</cp:coreProperties>
</file>